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  <p:sldMasterId id="2147483671" r:id="rId3"/>
  </p:sldMasterIdLst>
  <p:notesMasterIdLst>
    <p:notesMasterId r:id="rId13"/>
  </p:notesMasterIdLst>
  <p:sldIdLst>
    <p:sldId id="413" r:id="rId4"/>
    <p:sldId id="258" r:id="rId5"/>
    <p:sldId id="418" r:id="rId6"/>
    <p:sldId id="462" r:id="rId7"/>
    <p:sldId id="464" r:id="rId8"/>
    <p:sldId id="465" r:id="rId9"/>
    <p:sldId id="467" r:id="rId10"/>
    <p:sldId id="468" r:id="rId11"/>
    <p:sldId id="338" r:id="rId12"/>
  </p:sldIdLst>
  <p:sldSz cx="9144000" cy="5143500" type="screen16x9"/>
  <p:notesSz cx="6858000" cy="9429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41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0" roundtripDataSignature="AMtx7mjOyBwCCVvnPERLUNbX1nZ8LXcsP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390"/>
    <a:srgbClr val="848484"/>
    <a:srgbClr val="ABB1AA"/>
    <a:srgbClr val="B3BF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19" autoAdjust="0"/>
  </p:normalViewPr>
  <p:slideViewPr>
    <p:cSldViewPr snapToGrid="0">
      <p:cViewPr>
        <p:scale>
          <a:sx n="69" d="100"/>
          <a:sy n="69" d="100"/>
        </p:scale>
        <p:origin x="828" y="492"/>
      </p:cViewPr>
      <p:guideLst>
        <p:guide orient="horz" pos="441"/>
        <p:guide pos="238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9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90" Type="http://customschemas.google.com/relationships/presentationmetadata" Target="metadata"/><Relationship Id="rId10" Type="http://schemas.openxmlformats.org/officeDocument/2006/relationships/slide" Target="slides/slide7.xml"/><Relationship Id="rId9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9B0F8A-3ED9-43EC-B747-C39FAC23339D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0519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5" name="Google Shape;85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5" name="Google Shape;85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038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5" name="Google Shape;85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2872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5" name="Google Shape;85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03928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5" name="Google Shape;85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35157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4" name="Google Shape;8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5" name="Google Shape;85;p3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3096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cs-CZ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7593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Google Shape;80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1" name="Google Shape;80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2"/>
          <p:cNvSpPr txBox="1">
            <a:spLocks noGrp="1"/>
          </p:cNvSpPr>
          <p:nvPr>
            <p:ph type="ctrTitle"/>
          </p:nvPr>
        </p:nvSpPr>
        <p:spPr>
          <a:xfrm>
            <a:off x="359228" y="2112204"/>
            <a:ext cx="6477703" cy="1259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Arial"/>
              <a:buNone/>
              <a:defRPr sz="4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2"/>
          <p:cNvSpPr txBox="1">
            <a:spLocks noGrp="1"/>
          </p:cNvSpPr>
          <p:nvPr>
            <p:ph type="subTitle" idx="1"/>
          </p:nvPr>
        </p:nvSpPr>
        <p:spPr>
          <a:xfrm>
            <a:off x="358175" y="3321284"/>
            <a:ext cx="6476650" cy="78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2"/>
          <p:cNvSpPr txBox="1">
            <a:spLocks noGrp="1"/>
          </p:cNvSpPr>
          <p:nvPr>
            <p:ph type="ftr" idx="11"/>
          </p:nvPr>
        </p:nvSpPr>
        <p:spPr>
          <a:xfrm>
            <a:off x="357824" y="4286887"/>
            <a:ext cx="6474894" cy="651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header 1 column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381348" y="1693952"/>
            <a:ext cx="8387622" cy="2892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Char char="▪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ftr" idx="11"/>
          </p:nvPr>
        </p:nvSpPr>
        <p:spPr>
          <a:xfrm>
            <a:off x="379243" y="4782012"/>
            <a:ext cx="788406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header 1 column 2 columns">
  <p:cSld name="1 header 1 column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6"/>
          <p:cNvSpPr txBox="1">
            <a:spLocks noGrp="1"/>
          </p:cNvSpPr>
          <p:nvPr>
            <p:ph type="body" idx="1"/>
          </p:nvPr>
        </p:nvSpPr>
        <p:spPr>
          <a:xfrm>
            <a:off x="377138" y="2789551"/>
            <a:ext cx="4120770" cy="18077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Char char="▪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▪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9" name="Google Shape;49;p16"/>
          <p:cNvSpPr txBox="1">
            <a:spLocks noGrp="1"/>
          </p:cNvSpPr>
          <p:nvPr>
            <p:ph type="body" idx="2"/>
          </p:nvPr>
        </p:nvSpPr>
        <p:spPr>
          <a:xfrm>
            <a:off x="4650306" y="2791659"/>
            <a:ext cx="4118663" cy="1797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0" name="Google Shape;50;p16"/>
          <p:cNvSpPr txBox="1">
            <a:spLocks noGrp="1"/>
          </p:cNvSpPr>
          <p:nvPr>
            <p:ph type="ftr" idx="11"/>
          </p:nvPr>
        </p:nvSpPr>
        <p:spPr>
          <a:xfrm>
            <a:off x="379243" y="4782012"/>
            <a:ext cx="788406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6"/>
          <p:cNvSpPr txBox="1">
            <a:spLocks noGrp="1"/>
          </p:cNvSpPr>
          <p:nvPr>
            <p:ph type="body" idx="3"/>
          </p:nvPr>
        </p:nvSpPr>
        <p:spPr>
          <a:xfrm>
            <a:off x="379245" y="1859461"/>
            <a:ext cx="8379190" cy="921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Char char="▪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2" name="Google Shape;52;p1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hoto/table/graph + 1 column">
  <p:cSld name="Photo/table/graph + 1 column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7"/>
          <p:cNvSpPr txBox="1">
            <a:spLocks noGrp="1"/>
          </p:cNvSpPr>
          <p:nvPr>
            <p:ph type="title"/>
          </p:nvPr>
        </p:nvSpPr>
        <p:spPr>
          <a:xfrm>
            <a:off x="4654166" y="1080352"/>
            <a:ext cx="4123232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7"/>
          <p:cNvSpPr txBox="1">
            <a:spLocks noGrp="1"/>
          </p:cNvSpPr>
          <p:nvPr>
            <p:ph type="body" idx="1"/>
          </p:nvPr>
        </p:nvSpPr>
        <p:spPr>
          <a:xfrm>
            <a:off x="4652063" y="1711275"/>
            <a:ext cx="4120770" cy="2890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Char char="▪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▪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6" name="Google Shape;56;p17"/>
          <p:cNvSpPr txBox="1">
            <a:spLocks noGrp="1"/>
          </p:cNvSpPr>
          <p:nvPr>
            <p:ph type="body" idx="2"/>
          </p:nvPr>
        </p:nvSpPr>
        <p:spPr>
          <a:xfrm>
            <a:off x="385915" y="1129305"/>
            <a:ext cx="4118663" cy="3280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57" name="Google Shape;57;p17"/>
          <p:cNvSpPr txBox="1">
            <a:spLocks noGrp="1"/>
          </p:cNvSpPr>
          <p:nvPr>
            <p:ph type="ftr" idx="11"/>
          </p:nvPr>
        </p:nvSpPr>
        <p:spPr>
          <a:xfrm>
            <a:off x="379243" y="4782012"/>
            <a:ext cx="788406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7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OBJECT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12942a92b0_0_175"/>
          <p:cNvSpPr txBox="1">
            <a:spLocks noGrp="1"/>
          </p:cNvSpPr>
          <p:nvPr>
            <p:ph type="title"/>
          </p:nvPr>
        </p:nvSpPr>
        <p:spPr>
          <a:xfrm>
            <a:off x="457160" y="205163"/>
            <a:ext cx="8229000" cy="8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112942a92b0_0_175"/>
          <p:cNvSpPr txBox="1">
            <a:spLocks noGrp="1"/>
          </p:cNvSpPr>
          <p:nvPr>
            <p:ph type="body" idx="1"/>
          </p:nvPr>
        </p:nvSpPr>
        <p:spPr>
          <a:xfrm>
            <a:off x="457160" y="1203546"/>
            <a:ext cx="8229000" cy="29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59228" y="2112204"/>
            <a:ext cx="6477703" cy="125936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lnSpc>
                <a:spcPts val="4600"/>
              </a:lnSpc>
              <a:defRPr sz="46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8175" y="3321284"/>
            <a:ext cx="6476650" cy="789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57824" y="4286887"/>
            <a:ext cx="6474894" cy="651716"/>
          </a:xfrm>
          <a:prstGeom prst="rect">
            <a:avLst/>
          </a:prstGeom>
        </p:spPr>
        <p:txBody>
          <a:bodyPr anchor="t" anchorCtr="0"/>
          <a:lstStyle>
            <a:lvl1pPr algn="l">
              <a:defRPr sz="1050" b="1">
                <a:solidFill>
                  <a:schemeClr val="bg2"/>
                </a:solidFill>
              </a:defRPr>
            </a:lvl1pPr>
          </a:lstStyle>
          <a:p>
            <a:r>
              <a:rPr lang="en-US"/>
              <a:t>4eu Meeting, Europe, 25 November 2018 &gt; TO EDIT FOOTER USE MENU: INSERT / HEADER AND FOOTER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99285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718947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89470" y="0"/>
            <a:ext cx="195453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91922" y="0"/>
            <a:ext cx="2361586" cy="102608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body" idx="1"/>
          </p:nvPr>
        </p:nvSpPr>
        <p:spPr>
          <a:xfrm>
            <a:off x="381348" y="1693952"/>
            <a:ext cx="8387622" cy="2892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ftr" idx="11"/>
          </p:nvPr>
        </p:nvSpPr>
        <p:spPr>
          <a:xfrm>
            <a:off x="379243" y="4782012"/>
            <a:ext cx="788406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5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‹nr.›</a:t>
            </a:fld>
            <a:endParaRPr/>
          </a:p>
        </p:txBody>
      </p:sp>
      <p:pic>
        <p:nvPicPr>
          <p:cNvPr id="22" name="Google Shape;22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69794" y="0"/>
            <a:ext cx="1239921" cy="53873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6" r:id="rId3"/>
    <p:sldLayoutId id="2147483658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89470" cy="51435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2" t="3505"/>
          <a:stretch/>
        </p:blipFill>
        <p:spPr>
          <a:xfrm>
            <a:off x="7270123" y="90152"/>
            <a:ext cx="1764699" cy="496319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22" y="0"/>
            <a:ext cx="2361586" cy="102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59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355015" y="1591209"/>
            <a:ext cx="6477703" cy="1259361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Where to publish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/>
            </a:r>
            <a:br>
              <a:rPr lang="it-IT" dirty="0"/>
            </a:br>
            <a:endParaRPr lang="cs-CZ" dirty="0"/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lang="cs-CZ" sz="1500" dirty="0" smtClean="0">
              <a:solidFill>
                <a:srgbClr val="B3BFE2"/>
              </a:solidFill>
            </a:endParaRPr>
          </a:p>
          <a:p>
            <a:pPr>
              <a:lnSpc>
                <a:spcPct val="80000"/>
              </a:lnSpc>
              <a:buClr>
                <a:schemeClr val="dk1"/>
              </a:buClr>
              <a:buSzPts val="1100"/>
            </a:pPr>
            <a:r>
              <a:rPr lang="cs-CZ" sz="1500" dirty="0" smtClean="0">
                <a:solidFill>
                  <a:srgbClr val="B3BFE2"/>
                </a:solidFill>
              </a:rPr>
              <a:t>Rasmus </a:t>
            </a:r>
            <a:r>
              <a:rPr lang="cs-CZ" sz="1500" dirty="0">
                <a:solidFill>
                  <a:srgbClr val="B3BFE2"/>
                </a:solidFill>
              </a:rPr>
              <a:t>Rindom Riise (University of Copenhagen)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57824" y="4491784"/>
            <a:ext cx="6474894" cy="651716"/>
          </a:xfrm>
        </p:spPr>
        <p:txBody>
          <a:bodyPr/>
          <a:lstStyle/>
          <a:p>
            <a:pPr lvl="0">
              <a:lnSpc>
                <a:spcPct val="115000"/>
              </a:lnSpc>
              <a:spcBef>
                <a:spcPts val="2400"/>
              </a:spcBef>
              <a:spcAft>
                <a:spcPts val="600"/>
              </a:spcAft>
              <a:buSzPts val="1100"/>
            </a:pPr>
            <a:r>
              <a:rPr lang="en-US" dirty="0"/>
              <a:t>Open for you! Webinar and workshops to discover open science (2025)</a:t>
            </a:r>
          </a:p>
        </p:txBody>
      </p:sp>
    </p:spTree>
    <p:extLst>
      <p:ext uri="{BB962C8B-B14F-4D97-AF65-F5344CB8AC3E}">
        <p14:creationId xmlns:p14="http://schemas.microsoft.com/office/powerpoint/2010/main" val="6242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  <p:sp>
        <p:nvSpPr>
          <p:cNvPr id="11" name="Google Shape;87;p3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 dirty="0" smtClean="0">
                <a:latin typeface="Arial Narrow" panose="020B0606020202030204" pitchFamily="34" charset="0"/>
              </a:rPr>
              <a:t>Things to ask yourself before submitting (not exhaustive):</a:t>
            </a:r>
            <a:endParaRPr dirty="0">
              <a:latin typeface="Arial Narrow" panose="020B0606020202030204" pitchFamily="34" charset="0"/>
            </a:endParaRPr>
          </a:p>
        </p:txBody>
      </p:sp>
      <p:sp>
        <p:nvSpPr>
          <p:cNvPr id="12" name="Google Shape;88;p36"/>
          <p:cNvSpPr txBox="1">
            <a:spLocks noGrp="1"/>
          </p:cNvSpPr>
          <p:nvPr>
            <p:ph type="body" idx="1"/>
          </p:nvPr>
        </p:nvSpPr>
        <p:spPr>
          <a:xfrm>
            <a:off x="381348" y="1693952"/>
            <a:ext cx="8387622" cy="2892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Which Open Access pathways does the journal offer?</a:t>
            </a:r>
          </a:p>
          <a:p>
            <a:pPr marL="114300" lvl="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Do you need to comply with funder’s requirements?</a:t>
            </a:r>
          </a:p>
          <a:p>
            <a:pPr marL="114300" lvl="0" indent="0">
              <a:buNone/>
            </a:pPr>
            <a:r>
              <a:rPr lang="da-DK" dirty="0" err="1" smtClean="0">
                <a:latin typeface="Arial Narrow" panose="020B0606020202030204" pitchFamily="34" charset="0"/>
              </a:rPr>
              <a:t>Does</a:t>
            </a:r>
            <a:r>
              <a:rPr lang="da-DK" dirty="0" smtClean="0">
                <a:latin typeface="Arial Narrow" panose="020B0606020202030204" pitchFamily="34" charset="0"/>
              </a:rPr>
              <a:t> </a:t>
            </a:r>
            <a:r>
              <a:rPr lang="da-DK" dirty="0" err="1" smtClean="0">
                <a:latin typeface="Arial Narrow" panose="020B0606020202030204" pitchFamily="34" charset="0"/>
              </a:rPr>
              <a:t>your</a:t>
            </a:r>
            <a:r>
              <a:rPr lang="da-DK" dirty="0" smtClean="0">
                <a:latin typeface="Arial Narrow" panose="020B0606020202030204" pitchFamily="34" charset="0"/>
              </a:rPr>
              <a:t> institution have </a:t>
            </a:r>
            <a:r>
              <a:rPr lang="da-DK" dirty="0" err="1" smtClean="0">
                <a:latin typeface="Arial Narrow" panose="020B0606020202030204" pitchFamily="34" charset="0"/>
              </a:rPr>
              <a:t>any</a:t>
            </a:r>
            <a:r>
              <a:rPr lang="da-DK" dirty="0" smtClean="0">
                <a:latin typeface="Arial Narrow" panose="020B0606020202030204" pitchFamily="34" charset="0"/>
              </a:rPr>
              <a:t> APC </a:t>
            </a:r>
            <a:r>
              <a:rPr lang="da-DK" dirty="0" err="1" smtClean="0">
                <a:latin typeface="Arial Narrow" panose="020B0606020202030204" pitchFamily="34" charset="0"/>
              </a:rPr>
              <a:t>waiver</a:t>
            </a:r>
            <a:r>
              <a:rPr lang="da-DK" dirty="0" smtClean="0">
                <a:latin typeface="Arial Narrow" panose="020B0606020202030204" pitchFamily="34" charset="0"/>
              </a:rPr>
              <a:t> or discount agreements?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3</a:t>
            </a:fld>
            <a:endParaRPr/>
          </a:p>
        </p:txBody>
      </p:sp>
      <p:sp>
        <p:nvSpPr>
          <p:cNvPr id="11" name="Google Shape;87;p3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/>
            <a:r>
              <a:rPr lang="en-US" dirty="0">
                <a:latin typeface="Arial Narrow" panose="020B0606020202030204" pitchFamily="34" charset="0"/>
              </a:rPr>
              <a:t>Which </a:t>
            </a:r>
            <a:r>
              <a:rPr lang="en-US" dirty="0" smtClean="0">
                <a:latin typeface="Arial Narrow" panose="020B0606020202030204" pitchFamily="34" charset="0"/>
              </a:rPr>
              <a:t>Open Access pathways </a:t>
            </a:r>
            <a:r>
              <a:rPr lang="en-US" dirty="0">
                <a:latin typeface="Arial Narrow" panose="020B0606020202030204" pitchFamily="34" charset="0"/>
              </a:rPr>
              <a:t>does the journal offer?</a:t>
            </a: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61" y="1643732"/>
            <a:ext cx="2379616" cy="3138280"/>
          </a:xfrm>
          <a:prstGeom prst="rect">
            <a:avLst/>
          </a:prstGeom>
        </p:spPr>
      </p:pic>
      <p:sp>
        <p:nvSpPr>
          <p:cNvPr id="13" name="Google Shape;88;p36"/>
          <p:cNvSpPr txBox="1">
            <a:spLocks noGrp="1"/>
          </p:cNvSpPr>
          <p:nvPr>
            <p:ph type="body" idx="1"/>
          </p:nvPr>
        </p:nvSpPr>
        <p:spPr>
          <a:xfrm>
            <a:off x="3677657" y="1662754"/>
            <a:ext cx="5316036" cy="984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>
              <a:buNone/>
            </a:pPr>
            <a:r>
              <a:rPr lang="da-DK" dirty="0" smtClean="0">
                <a:latin typeface="Arial Narrow" panose="020B0606020202030204" pitchFamily="34" charset="0"/>
              </a:rPr>
              <a:t>Green Open Access </a:t>
            </a: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 12 </a:t>
            </a:r>
            <a:r>
              <a:rPr lang="da-DK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months</a:t>
            </a: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 embargo</a:t>
            </a:r>
          </a:p>
          <a:p>
            <a:pPr marL="114300" lvl="0" indent="0">
              <a:buNone/>
            </a:pP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CC </a:t>
            </a:r>
            <a:r>
              <a:rPr lang="da-DK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licenses</a:t>
            </a: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 not </a:t>
            </a:r>
            <a:r>
              <a:rPr lang="da-DK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permitted</a:t>
            </a:r>
            <a:endParaRPr dirty="0">
              <a:latin typeface="Arial Narrow" panose="020B0606020202030204" pitchFamily="34" charset="0"/>
            </a:endParaRPr>
          </a:p>
        </p:txBody>
      </p:sp>
      <p:sp>
        <p:nvSpPr>
          <p:cNvPr id="14" name="Google Shape;88;p36"/>
          <p:cNvSpPr txBox="1">
            <a:spLocks/>
          </p:cNvSpPr>
          <p:nvPr/>
        </p:nvSpPr>
        <p:spPr>
          <a:xfrm>
            <a:off x="3725783" y="2742379"/>
            <a:ext cx="5316036" cy="1975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APC based Open Access </a:t>
            </a:r>
            <a:r>
              <a:rPr lang="en-US" dirty="0">
                <a:latin typeface="Arial Narrow" panose="020B0606020202030204" pitchFamily="34" charset="0"/>
                <a:sym typeface="Wingdings" panose="05000000000000000000" pitchFamily="2" charset="2"/>
              </a:rPr>
              <a:t> €3,230 </a:t>
            </a:r>
            <a:r>
              <a:rPr lang="en-US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EUR</a:t>
            </a:r>
          </a:p>
          <a:p>
            <a:pPr marL="114300" indent="0">
              <a:buNone/>
            </a:pPr>
            <a:r>
              <a:rPr lang="en-US" dirty="0">
                <a:latin typeface="Arial Narrow" panose="020B0606020202030204" pitchFamily="34" charset="0"/>
              </a:rPr>
              <a:t>CC BY, CC BY-NC or CC BY-NC-ND</a:t>
            </a:r>
          </a:p>
          <a:p>
            <a:pPr marL="114300" indent="0">
              <a:buNone/>
            </a:pPr>
            <a:endParaRPr lang="en-US" dirty="0">
              <a:latin typeface="Arial Narrow" panose="020B0606020202030204" pitchFamily="34" charset="0"/>
            </a:endParaRPr>
          </a:p>
        </p:txBody>
      </p:sp>
      <p:grpSp>
        <p:nvGrpSpPr>
          <p:cNvPr id="12" name="Gruppe 11"/>
          <p:cNvGrpSpPr/>
          <p:nvPr/>
        </p:nvGrpSpPr>
        <p:grpSpPr>
          <a:xfrm rot="21099106">
            <a:off x="829847" y="3434467"/>
            <a:ext cx="1884044" cy="804440"/>
            <a:chOff x="789709" y="3536066"/>
            <a:chExt cx="1884044" cy="804440"/>
          </a:xfrm>
        </p:grpSpPr>
        <p:sp>
          <p:nvSpPr>
            <p:cNvPr id="10" name="Rektangel 9"/>
            <p:cNvSpPr/>
            <p:nvPr/>
          </p:nvSpPr>
          <p:spPr>
            <a:xfrm>
              <a:off x="789709" y="3536066"/>
              <a:ext cx="1884044" cy="804440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9" name="Billed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710" y="3538976"/>
              <a:ext cx="513121" cy="800969"/>
            </a:xfrm>
            <a:prstGeom prst="rect">
              <a:avLst/>
            </a:prstGeom>
          </p:spPr>
        </p:pic>
        <p:sp>
          <p:nvSpPr>
            <p:cNvPr id="19" name="Google Shape;88;p36"/>
            <p:cNvSpPr txBox="1">
              <a:spLocks/>
            </p:cNvSpPr>
            <p:nvPr/>
          </p:nvSpPr>
          <p:spPr>
            <a:xfrm>
              <a:off x="1236751" y="3759200"/>
              <a:ext cx="1437002" cy="4952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rmAutofit fontScale="62500" lnSpcReduction="20000"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24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55600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6"/>
                </a:buClr>
                <a:buSzPts val="2000"/>
                <a:buFont typeface="Noto Sans Symbols"/>
                <a:buChar char="▪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30200" algn="l" rtl="0">
                <a:lnSpc>
                  <a:spcPct val="100000"/>
                </a:lnSpc>
                <a:spcBef>
                  <a:spcPts val="320"/>
                </a:spcBef>
                <a:spcAft>
                  <a:spcPts val="0"/>
                </a:spcAft>
                <a:buClr>
                  <a:schemeClr val="accent6"/>
                </a:buClr>
                <a:buSzPts val="1600"/>
                <a:buFont typeface="Noto Sans Symbols"/>
                <a:buChar char="▪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None/>
              </a:pPr>
              <a:r>
                <a:rPr lang="en-US" b="1" dirty="0" smtClean="0">
                  <a:solidFill>
                    <a:srgbClr val="848484"/>
                  </a:solidFill>
                  <a:latin typeface="Arial Narrow" panose="020B0606020202030204" pitchFamily="34" charset="0"/>
                </a:rPr>
                <a:t>Hybrid journal</a:t>
              </a:r>
              <a:endParaRPr lang="en-US" b="1" dirty="0">
                <a:solidFill>
                  <a:srgbClr val="848484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5" name="Højrepil 14"/>
          <p:cNvSpPr/>
          <p:nvPr/>
        </p:nvSpPr>
        <p:spPr>
          <a:xfrm>
            <a:off x="3086100" y="1873250"/>
            <a:ext cx="741864" cy="152400"/>
          </a:xfrm>
          <a:prstGeom prst="rightArrow">
            <a:avLst/>
          </a:prstGeom>
          <a:solidFill>
            <a:srgbClr val="2C4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Højrepil 21"/>
          <p:cNvSpPr/>
          <p:nvPr/>
        </p:nvSpPr>
        <p:spPr>
          <a:xfrm>
            <a:off x="3086100" y="2976591"/>
            <a:ext cx="741864" cy="152400"/>
          </a:xfrm>
          <a:prstGeom prst="rightArrow">
            <a:avLst/>
          </a:prstGeom>
          <a:solidFill>
            <a:srgbClr val="2C4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6319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4" grpId="0"/>
      <p:bldP spid="15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  <p:sp>
        <p:nvSpPr>
          <p:cNvPr id="11" name="Google Shape;87;p3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/>
            <a:r>
              <a:rPr lang="en-US" dirty="0">
                <a:latin typeface="Arial Narrow" panose="020B0606020202030204" pitchFamily="34" charset="0"/>
              </a:rPr>
              <a:t>Do you need to comply with funder’s requirements?</a:t>
            </a:r>
          </a:p>
        </p:txBody>
      </p:sp>
      <p:pic>
        <p:nvPicPr>
          <p:cNvPr id="3074" name="Picture 2" descr="Horizon Europe - IPA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5" t="4533" r="18372" b="4798"/>
          <a:stretch/>
        </p:blipFill>
        <p:spPr bwMode="auto">
          <a:xfrm>
            <a:off x="317500" y="2479576"/>
            <a:ext cx="2552700" cy="230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Google Shape;88;p36"/>
          <p:cNvSpPr txBox="1">
            <a:spLocks noGrp="1"/>
          </p:cNvSpPr>
          <p:nvPr>
            <p:ph type="body" idx="1"/>
          </p:nvPr>
        </p:nvSpPr>
        <p:spPr>
          <a:xfrm>
            <a:off x="2870200" y="1662753"/>
            <a:ext cx="6123493" cy="32394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All publications must be made available as Open </a:t>
            </a:r>
            <a:r>
              <a:rPr lang="en-US" dirty="0" smtClean="0">
                <a:latin typeface="Arial Narrow" panose="020B0606020202030204" pitchFamily="34" charset="0"/>
              </a:rPr>
              <a:t>Access.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Both </a:t>
            </a:r>
            <a:r>
              <a:rPr lang="en-US" dirty="0">
                <a:latin typeface="Arial Narrow" panose="020B0606020202030204" pitchFamily="34" charset="0"/>
              </a:rPr>
              <a:t>post-print (the accepted manuscript) and publisher’s final version (</a:t>
            </a:r>
            <a:r>
              <a:rPr lang="en-US" dirty="0" err="1">
                <a:latin typeface="Arial Narrow" panose="020B0606020202030204" pitchFamily="34" charset="0"/>
              </a:rPr>
              <a:t>VoR</a:t>
            </a:r>
            <a:r>
              <a:rPr lang="en-US" dirty="0">
                <a:latin typeface="Arial Narrow" panose="020B0606020202030204" pitchFamily="34" charset="0"/>
              </a:rPr>
              <a:t>) are </a:t>
            </a:r>
            <a:r>
              <a:rPr lang="en-US" dirty="0" smtClean="0">
                <a:latin typeface="Arial Narrow" panose="020B0606020202030204" pitchFamily="34" charset="0"/>
              </a:rPr>
              <a:t>accepted.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Embargo </a:t>
            </a:r>
            <a:r>
              <a:rPr lang="en-US" dirty="0">
                <a:latin typeface="Arial Narrow" panose="020B0606020202030204" pitchFamily="34" charset="0"/>
              </a:rPr>
              <a:t>is not </a:t>
            </a:r>
            <a:r>
              <a:rPr lang="en-US" dirty="0" smtClean="0">
                <a:latin typeface="Arial Narrow" panose="020B0606020202030204" pitchFamily="34" charset="0"/>
              </a:rPr>
              <a:t>permitted.</a:t>
            </a:r>
          </a:p>
          <a:p>
            <a:r>
              <a:rPr lang="en-US" dirty="0" smtClean="0">
                <a:latin typeface="Arial Narrow" panose="020B0606020202030204" pitchFamily="34" charset="0"/>
              </a:rPr>
              <a:t>Publishing in in hybrid </a:t>
            </a:r>
            <a:r>
              <a:rPr lang="en-US" dirty="0">
                <a:latin typeface="Arial Narrow" panose="020B0606020202030204" pitchFamily="34" charset="0"/>
              </a:rPr>
              <a:t>journals is allowed, </a:t>
            </a:r>
            <a:r>
              <a:rPr lang="en-US" dirty="0" smtClean="0">
                <a:latin typeface="Arial Narrow" panose="020B0606020202030204" pitchFamily="34" charset="0"/>
              </a:rPr>
              <a:t>but APCs can only </a:t>
            </a:r>
            <a:r>
              <a:rPr lang="en-US" dirty="0">
                <a:latin typeface="Arial Narrow" panose="020B0606020202030204" pitchFamily="34" charset="0"/>
              </a:rPr>
              <a:t>be covered by the EC </a:t>
            </a:r>
            <a:r>
              <a:rPr lang="en-US" dirty="0" smtClean="0">
                <a:latin typeface="Arial Narrow" panose="020B0606020202030204" pitchFamily="34" charset="0"/>
              </a:rPr>
              <a:t>funding when publishing in full Open Access journals.</a:t>
            </a:r>
            <a:endParaRPr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7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5</a:t>
            </a:fld>
            <a:endParaRPr/>
          </a:p>
        </p:txBody>
      </p:sp>
      <p:sp>
        <p:nvSpPr>
          <p:cNvPr id="11" name="Google Shape;87;p3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/>
            <a:r>
              <a:rPr lang="en-US" dirty="0">
                <a:latin typeface="Arial Narrow" panose="020B0606020202030204" pitchFamily="34" charset="0"/>
              </a:rPr>
              <a:t>Do you need to comply with funder’s requirements?</a:t>
            </a: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61" y="1643732"/>
            <a:ext cx="2379616" cy="3138280"/>
          </a:xfrm>
          <a:prstGeom prst="rect">
            <a:avLst/>
          </a:prstGeom>
        </p:spPr>
      </p:pic>
      <p:sp>
        <p:nvSpPr>
          <p:cNvPr id="13" name="Google Shape;88;p36"/>
          <p:cNvSpPr txBox="1">
            <a:spLocks noGrp="1"/>
          </p:cNvSpPr>
          <p:nvPr>
            <p:ph type="body" idx="1"/>
          </p:nvPr>
        </p:nvSpPr>
        <p:spPr>
          <a:xfrm>
            <a:off x="3677657" y="1662754"/>
            <a:ext cx="5316036" cy="984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>
              <a:buNone/>
            </a:pPr>
            <a:r>
              <a:rPr lang="da-DK" dirty="0" smtClean="0">
                <a:latin typeface="Arial Narrow" panose="020B0606020202030204" pitchFamily="34" charset="0"/>
              </a:rPr>
              <a:t>Green Open Access </a:t>
            </a: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 12 </a:t>
            </a:r>
            <a:r>
              <a:rPr lang="da-DK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months</a:t>
            </a: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 embargo</a:t>
            </a:r>
          </a:p>
          <a:p>
            <a:pPr marL="114300" lvl="0" indent="0">
              <a:buNone/>
            </a:pP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CC </a:t>
            </a:r>
            <a:r>
              <a:rPr lang="da-DK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licenses</a:t>
            </a:r>
            <a:r>
              <a:rPr lang="da-DK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 not </a:t>
            </a:r>
            <a:r>
              <a:rPr lang="da-DK" dirty="0" err="1" smtClean="0">
                <a:latin typeface="Arial Narrow" panose="020B0606020202030204" pitchFamily="34" charset="0"/>
                <a:sym typeface="Wingdings" panose="05000000000000000000" pitchFamily="2" charset="2"/>
              </a:rPr>
              <a:t>permitted</a:t>
            </a:r>
            <a:endParaRPr dirty="0">
              <a:latin typeface="Arial Narrow" panose="020B0606020202030204" pitchFamily="34" charset="0"/>
            </a:endParaRPr>
          </a:p>
        </p:txBody>
      </p:sp>
      <p:sp>
        <p:nvSpPr>
          <p:cNvPr id="14" name="Google Shape;88;p36"/>
          <p:cNvSpPr txBox="1">
            <a:spLocks/>
          </p:cNvSpPr>
          <p:nvPr/>
        </p:nvSpPr>
        <p:spPr>
          <a:xfrm>
            <a:off x="3725783" y="2742379"/>
            <a:ext cx="5316036" cy="19756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None/>
            </a:pPr>
            <a:r>
              <a:rPr lang="en-US" dirty="0" smtClean="0">
                <a:latin typeface="Arial Narrow" panose="020B0606020202030204" pitchFamily="34" charset="0"/>
              </a:rPr>
              <a:t>APC based Open Access </a:t>
            </a:r>
            <a:r>
              <a:rPr lang="en-US" dirty="0">
                <a:latin typeface="Arial Narrow" panose="020B0606020202030204" pitchFamily="34" charset="0"/>
                <a:sym typeface="Wingdings" panose="05000000000000000000" pitchFamily="2" charset="2"/>
              </a:rPr>
              <a:t> €3,230 </a:t>
            </a:r>
            <a:r>
              <a:rPr lang="en-US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EUR</a:t>
            </a:r>
          </a:p>
          <a:p>
            <a:pPr marL="114300" indent="0">
              <a:buNone/>
            </a:pPr>
            <a:r>
              <a:rPr lang="en-US" dirty="0">
                <a:latin typeface="Arial Narrow" panose="020B0606020202030204" pitchFamily="34" charset="0"/>
              </a:rPr>
              <a:t>CC BY, CC BY-NC or CC BY-NC-ND</a:t>
            </a:r>
          </a:p>
          <a:p>
            <a:pPr marL="114300" indent="0">
              <a:buNone/>
            </a:pPr>
            <a:endParaRPr lang="en-US" dirty="0">
              <a:latin typeface="Arial Narrow" panose="020B0606020202030204" pitchFamily="34" charset="0"/>
            </a:endParaRPr>
          </a:p>
        </p:txBody>
      </p:sp>
      <p:grpSp>
        <p:nvGrpSpPr>
          <p:cNvPr id="12" name="Gruppe 11"/>
          <p:cNvGrpSpPr/>
          <p:nvPr/>
        </p:nvGrpSpPr>
        <p:grpSpPr>
          <a:xfrm rot="21099106">
            <a:off x="829847" y="3434467"/>
            <a:ext cx="1884044" cy="804440"/>
            <a:chOff x="789709" y="3536066"/>
            <a:chExt cx="1884044" cy="804440"/>
          </a:xfrm>
        </p:grpSpPr>
        <p:sp>
          <p:nvSpPr>
            <p:cNvPr id="10" name="Rektangel 9"/>
            <p:cNvSpPr/>
            <p:nvPr/>
          </p:nvSpPr>
          <p:spPr>
            <a:xfrm>
              <a:off x="789709" y="3536066"/>
              <a:ext cx="1884044" cy="804440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9" name="Billed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710" y="3538976"/>
              <a:ext cx="513121" cy="800969"/>
            </a:xfrm>
            <a:prstGeom prst="rect">
              <a:avLst/>
            </a:prstGeom>
          </p:spPr>
        </p:pic>
        <p:sp>
          <p:nvSpPr>
            <p:cNvPr id="19" name="Google Shape;88;p36"/>
            <p:cNvSpPr txBox="1">
              <a:spLocks/>
            </p:cNvSpPr>
            <p:nvPr/>
          </p:nvSpPr>
          <p:spPr>
            <a:xfrm>
              <a:off x="1236751" y="3759200"/>
              <a:ext cx="1437002" cy="4952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rmAutofit fontScale="62500" lnSpcReduction="20000"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24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55600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6"/>
                </a:buClr>
                <a:buSzPts val="2000"/>
                <a:buFont typeface="Noto Sans Symbols"/>
                <a:buChar char="▪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30200" algn="l" rtl="0">
                <a:lnSpc>
                  <a:spcPct val="100000"/>
                </a:lnSpc>
                <a:spcBef>
                  <a:spcPts val="320"/>
                </a:spcBef>
                <a:spcAft>
                  <a:spcPts val="0"/>
                </a:spcAft>
                <a:buClr>
                  <a:schemeClr val="accent6"/>
                </a:buClr>
                <a:buSzPts val="1600"/>
                <a:buFont typeface="Noto Sans Symbols"/>
                <a:buChar char="▪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None/>
              </a:pPr>
              <a:r>
                <a:rPr lang="en-US" b="1" dirty="0" smtClean="0">
                  <a:solidFill>
                    <a:srgbClr val="848484"/>
                  </a:solidFill>
                  <a:latin typeface="Arial Narrow" panose="020B0606020202030204" pitchFamily="34" charset="0"/>
                </a:rPr>
                <a:t>Hybrid journal</a:t>
              </a:r>
              <a:endParaRPr lang="en-US" b="1" dirty="0">
                <a:solidFill>
                  <a:srgbClr val="848484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5" name="Højrepil 14"/>
          <p:cNvSpPr/>
          <p:nvPr/>
        </p:nvSpPr>
        <p:spPr>
          <a:xfrm>
            <a:off x="3086100" y="1873250"/>
            <a:ext cx="741864" cy="152400"/>
          </a:xfrm>
          <a:prstGeom prst="rightArrow">
            <a:avLst/>
          </a:prstGeom>
          <a:solidFill>
            <a:srgbClr val="2C4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Højrepil 21"/>
          <p:cNvSpPr/>
          <p:nvPr/>
        </p:nvSpPr>
        <p:spPr>
          <a:xfrm>
            <a:off x="3086100" y="2976591"/>
            <a:ext cx="741864" cy="152400"/>
          </a:xfrm>
          <a:prstGeom prst="rightArrow">
            <a:avLst/>
          </a:prstGeom>
          <a:solidFill>
            <a:srgbClr val="2C4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pic>
        <p:nvPicPr>
          <p:cNvPr id="4098" name="Picture 2" descr="Red Cross Mark on Transparent Background 17178056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335" y="1121452"/>
            <a:ext cx="3522082" cy="2144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ed Cross Mark on Transparent Background 17178056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57" y="2976591"/>
            <a:ext cx="1619126" cy="98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Red Cross Mark on Transparent Background 17178056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675" y="2984127"/>
            <a:ext cx="1619126" cy="98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Højrepil 16"/>
          <p:cNvSpPr/>
          <p:nvPr/>
        </p:nvSpPr>
        <p:spPr>
          <a:xfrm rot="19088572">
            <a:off x="5361864" y="3779729"/>
            <a:ext cx="2152052" cy="166377"/>
          </a:xfrm>
          <a:prstGeom prst="rightArrow">
            <a:avLst/>
          </a:prstGeom>
          <a:solidFill>
            <a:srgbClr val="2C4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Google Shape;88;p36"/>
          <p:cNvSpPr txBox="1">
            <a:spLocks/>
          </p:cNvSpPr>
          <p:nvPr/>
        </p:nvSpPr>
        <p:spPr>
          <a:xfrm>
            <a:off x="4255884" y="4536986"/>
            <a:ext cx="3796507" cy="286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>
              <a:buFont typeface="Noto Sans Symbols"/>
              <a:buNone/>
            </a:pPr>
            <a:r>
              <a:rPr lang="en-US" sz="1400" b="1" dirty="0" smtClean="0">
                <a:latin typeface="Arial Narrow" panose="020B0606020202030204" pitchFamily="34" charset="0"/>
              </a:rPr>
              <a:t>Cannot be covered by the funding</a:t>
            </a:r>
            <a:endParaRPr lang="en-US" sz="14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95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6</a:t>
            </a:fld>
            <a:endParaRPr/>
          </a:p>
        </p:txBody>
      </p:sp>
      <p:sp>
        <p:nvSpPr>
          <p:cNvPr id="11" name="Google Shape;87;p3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/>
            <a:r>
              <a:rPr lang="da-DK" dirty="0" err="1">
                <a:latin typeface="Arial Narrow" panose="020B0606020202030204" pitchFamily="34" charset="0"/>
              </a:rPr>
              <a:t>Does</a:t>
            </a:r>
            <a:r>
              <a:rPr lang="da-DK" dirty="0">
                <a:latin typeface="Arial Narrow" panose="020B0606020202030204" pitchFamily="34" charset="0"/>
              </a:rPr>
              <a:t> </a:t>
            </a:r>
            <a:r>
              <a:rPr lang="da-DK" dirty="0" err="1">
                <a:latin typeface="Arial Narrow" panose="020B0606020202030204" pitchFamily="34" charset="0"/>
              </a:rPr>
              <a:t>your</a:t>
            </a:r>
            <a:r>
              <a:rPr lang="da-DK" dirty="0">
                <a:latin typeface="Arial Narrow" panose="020B0606020202030204" pitchFamily="34" charset="0"/>
              </a:rPr>
              <a:t> institution have </a:t>
            </a:r>
            <a:r>
              <a:rPr lang="da-DK" dirty="0" err="1">
                <a:latin typeface="Arial Narrow" panose="020B0606020202030204" pitchFamily="34" charset="0"/>
              </a:rPr>
              <a:t>any</a:t>
            </a:r>
            <a:r>
              <a:rPr lang="da-DK" dirty="0">
                <a:latin typeface="Arial Narrow" panose="020B0606020202030204" pitchFamily="34" charset="0"/>
              </a:rPr>
              <a:t> APC </a:t>
            </a:r>
            <a:r>
              <a:rPr lang="da-DK" dirty="0" err="1">
                <a:latin typeface="Arial Narrow" panose="020B0606020202030204" pitchFamily="34" charset="0"/>
              </a:rPr>
              <a:t>waiver</a:t>
            </a:r>
            <a:r>
              <a:rPr lang="da-DK" dirty="0">
                <a:latin typeface="Arial Narrow" panose="020B0606020202030204" pitchFamily="34" charset="0"/>
              </a:rPr>
              <a:t> </a:t>
            </a:r>
            <a:r>
              <a:rPr lang="da-DK" dirty="0" smtClean="0">
                <a:latin typeface="Arial Narrow" panose="020B0606020202030204" pitchFamily="34" charset="0"/>
              </a:rPr>
              <a:t>or discount agreements</a:t>
            </a:r>
            <a:r>
              <a:rPr lang="da-DK" dirty="0">
                <a:latin typeface="Arial Narrow" panose="020B0606020202030204" pitchFamily="34" charset="0"/>
              </a:rPr>
              <a:t>?</a:t>
            </a:r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99" y="1949303"/>
            <a:ext cx="2169042" cy="2169042"/>
          </a:xfrm>
          <a:prstGeom prst="rect">
            <a:avLst/>
          </a:prstGeom>
        </p:spPr>
      </p:pic>
      <p:pic>
        <p:nvPicPr>
          <p:cNvPr id="5122" name="Picture 2" descr="https://openscience.cuni.cz/OSCIEN-153-version1-_osci_40_version1__slevy_500_50_500_5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2822">
            <a:off x="3026176" y="1821025"/>
            <a:ext cx="2479195" cy="2479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Google Shape;88;p36"/>
          <p:cNvSpPr txBox="1">
            <a:spLocks noGrp="1"/>
          </p:cNvSpPr>
          <p:nvPr>
            <p:ph type="body" idx="1"/>
          </p:nvPr>
        </p:nvSpPr>
        <p:spPr>
          <a:xfrm rot="21222822">
            <a:off x="3198435" y="4213135"/>
            <a:ext cx="2440074" cy="39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ctr">
              <a:buNone/>
            </a:pPr>
            <a:r>
              <a:rPr lang="da-DK" sz="1200" dirty="0" smtClean="0">
                <a:latin typeface="Arial Narrow" panose="020B0606020202030204" pitchFamily="34" charset="0"/>
              </a:rPr>
              <a:t>Charles </a:t>
            </a:r>
            <a:r>
              <a:rPr lang="da-DK" sz="1200" dirty="0" err="1" smtClean="0">
                <a:latin typeface="Arial Narrow" panose="020B0606020202030204" pitchFamily="34" charset="0"/>
              </a:rPr>
              <a:t>University</a:t>
            </a:r>
            <a:endParaRPr sz="1200" dirty="0">
              <a:latin typeface="Arial Narrow" panose="020B0606020202030204" pitchFamily="34" charset="0"/>
            </a:endParaRPr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94597">
            <a:off x="4813718" y="1856344"/>
            <a:ext cx="2999237" cy="2479195"/>
          </a:xfrm>
          <a:prstGeom prst="rect">
            <a:avLst/>
          </a:prstGeom>
        </p:spPr>
      </p:pic>
      <p:sp>
        <p:nvSpPr>
          <p:cNvPr id="14" name="Google Shape;88;p36"/>
          <p:cNvSpPr txBox="1">
            <a:spLocks/>
          </p:cNvSpPr>
          <p:nvPr/>
        </p:nvSpPr>
        <p:spPr>
          <a:xfrm rot="394597">
            <a:off x="4672448" y="4247049"/>
            <a:ext cx="2965610" cy="39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Font typeface="Noto Sans Symbols"/>
              <a:buNone/>
            </a:pPr>
            <a:r>
              <a:rPr lang="da-DK" sz="1200" dirty="0" smtClean="0">
                <a:latin typeface="Arial Narrow" panose="020B0606020202030204" pitchFamily="34" charset="0"/>
              </a:rPr>
              <a:t>Sorbonne </a:t>
            </a:r>
            <a:r>
              <a:rPr lang="da-DK" sz="1200" dirty="0" err="1" smtClean="0">
                <a:latin typeface="Arial Narrow" panose="020B0606020202030204" pitchFamily="34" charset="0"/>
              </a:rPr>
              <a:t>Université</a:t>
            </a:r>
            <a:endParaRPr lang="da-DK" sz="1200" dirty="0">
              <a:latin typeface="Arial Narrow" panose="020B0606020202030204" pitchFamily="34" charset="0"/>
            </a:endParaRP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66552">
            <a:off x="6859737" y="1617453"/>
            <a:ext cx="2058368" cy="2842827"/>
          </a:xfrm>
          <a:prstGeom prst="rect">
            <a:avLst/>
          </a:prstGeom>
        </p:spPr>
      </p:pic>
      <p:sp>
        <p:nvSpPr>
          <p:cNvPr id="16" name="Google Shape;88;p36"/>
          <p:cNvSpPr txBox="1">
            <a:spLocks/>
          </p:cNvSpPr>
          <p:nvPr/>
        </p:nvSpPr>
        <p:spPr>
          <a:xfrm rot="21366552">
            <a:off x="6996466" y="4378550"/>
            <a:ext cx="2018664" cy="39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 indent="0" algn="ctr">
              <a:buFont typeface="Noto Sans Symbols"/>
              <a:buNone/>
            </a:pPr>
            <a:r>
              <a:rPr lang="da-DK" sz="1200" dirty="0" err="1" smtClean="0">
                <a:latin typeface="Arial Narrow" panose="020B0606020202030204" pitchFamily="34" charset="0"/>
              </a:rPr>
              <a:t>University</a:t>
            </a:r>
            <a:r>
              <a:rPr lang="da-DK" sz="1200" dirty="0" smtClean="0">
                <a:latin typeface="Arial Narrow" panose="020B0606020202030204" pitchFamily="34" charset="0"/>
              </a:rPr>
              <a:t> of Copenhagen</a:t>
            </a:r>
            <a:endParaRPr lang="da-DK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16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6"/>
          <p:cNvSpPr txBox="1">
            <a:spLocks noGrp="1"/>
          </p:cNvSpPr>
          <p:nvPr>
            <p:ph type="sldNum" idx="12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0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7</a:t>
            </a:fld>
            <a:endParaRPr/>
          </a:p>
        </p:txBody>
      </p:sp>
      <p:sp>
        <p:nvSpPr>
          <p:cNvPr id="11" name="Google Shape;87;p36"/>
          <p:cNvSpPr txBox="1"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/>
            <a:r>
              <a:rPr lang="da-DK" dirty="0" err="1">
                <a:latin typeface="Arial Narrow" panose="020B0606020202030204" pitchFamily="34" charset="0"/>
              </a:rPr>
              <a:t>Does</a:t>
            </a:r>
            <a:r>
              <a:rPr lang="da-DK" dirty="0">
                <a:latin typeface="Arial Narrow" panose="020B0606020202030204" pitchFamily="34" charset="0"/>
              </a:rPr>
              <a:t> </a:t>
            </a:r>
            <a:r>
              <a:rPr lang="da-DK" dirty="0" err="1">
                <a:latin typeface="Arial Narrow" panose="020B0606020202030204" pitchFamily="34" charset="0"/>
              </a:rPr>
              <a:t>your</a:t>
            </a:r>
            <a:r>
              <a:rPr lang="da-DK" dirty="0">
                <a:latin typeface="Arial Narrow" panose="020B0606020202030204" pitchFamily="34" charset="0"/>
              </a:rPr>
              <a:t> institution have </a:t>
            </a:r>
            <a:r>
              <a:rPr lang="da-DK" dirty="0" err="1">
                <a:latin typeface="Arial Narrow" panose="020B0606020202030204" pitchFamily="34" charset="0"/>
              </a:rPr>
              <a:t>any</a:t>
            </a:r>
            <a:r>
              <a:rPr lang="da-DK" dirty="0">
                <a:latin typeface="Arial Narrow" panose="020B0606020202030204" pitchFamily="34" charset="0"/>
              </a:rPr>
              <a:t> APC </a:t>
            </a:r>
            <a:r>
              <a:rPr lang="da-DK" dirty="0" err="1">
                <a:latin typeface="Arial Narrow" panose="020B0606020202030204" pitchFamily="34" charset="0"/>
              </a:rPr>
              <a:t>waiver</a:t>
            </a:r>
            <a:r>
              <a:rPr lang="da-DK" dirty="0">
                <a:latin typeface="Arial Narrow" panose="020B0606020202030204" pitchFamily="34" charset="0"/>
              </a:rPr>
              <a:t> or discount agreements?</a:t>
            </a:r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061" y="1643732"/>
            <a:ext cx="2379616" cy="3138280"/>
          </a:xfrm>
          <a:prstGeom prst="rect">
            <a:avLst/>
          </a:prstGeom>
        </p:spPr>
      </p:pic>
      <p:grpSp>
        <p:nvGrpSpPr>
          <p:cNvPr id="12" name="Gruppe 11"/>
          <p:cNvGrpSpPr/>
          <p:nvPr/>
        </p:nvGrpSpPr>
        <p:grpSpPr>
          <a:xfrm rot="21099106">
            <a:off x="829847" y="3434467"/>
            <a:ext cx="1884044" cy="804440"/>
            <a:chOff x="789709" y="3536066"/>
            <a:chExt cx="1884044" cy="804440"/>
          </a:xfrm>
        </p:grpSpPr>
        <p:sp>
          <p:nvSpPr>
            <p:cNvPr id="10" name="Rektangel 9"/>
            <p:cNvSpPr/>
            <p:nvPr/>
          </p:nvSpPr>
          <p:spPr>
            <a:xfrm>
              <a:off x="789709" y="3536066"/>
              <a:ext cx="1884044" cy="804440"/>
            </a:xfrm>
            <a:prstGeom prst="rect">
              <a:avLst/>
            </a:prstGeom>
            <a:solidFill>
              <a:schemeClr val="bg1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pic>
          <p:nvPicPr>
            <p:cNvPr id="9" name="Billed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1710" y="3538976"/>
              <a:ext cx="513121" cy="800969"/>
            </a:xfrm>
            <a:prstGeom prst="rect">
              <a:avLst/>
            </a:prstGeom>
          </p:spPr>
        </p:pic>
        <p:sp>
          <p:nvSpPr>
            <p:cNvPr id="19" name="Google Shape;88;p36"/>
            <p:cNvSpPr txBox="1">
              <a:spLocks/>
            </p:cNvSpPr>
            <p:nvPr/>
          </p:nvSpPr>
          <p:spPr>
            <a:xfrm>
              <a:off x="1236751" y="3759200"/>
              <a:ext cx="1437002" cy="4952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rmAutofit fontScale="62500" lnSpcReduction="20000"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24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55600" algn="l" rtl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accent6"/>
                </a:buClr>
                <a:buSzPts val="2000"/>
                <a:buFont typeface="Noto Sans Symbols"/>
                <a:buChar char="▪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30200" algn="l" rtl="0">
                <a:lnSpc>
                  <a:spcPct val="100000"/>
                </a:lnSpc>
                <a:spcBef>
                  <a:spcPts val="320"/>
                </a:spcBef>
                <a:spcAft>
                  <a:spcPts val="0"/>
                </a:spcAft>
                <a:buClr>
                  <a:schemeClr val="accent6"/>
                </a:buClr>
                <a:buSzPts val="1600"/>
                <a:buFont typeface="Noto Sans Symbols"/>
                <a:buChar char="▪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Noto Sans Symbols"/>
                <a:buChar char="▪"/>
                <a:defRPr sz="16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42900" algn="l" rtl="0">
                <a:lnSpc>
                  <a:spcPct val="10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  <a:defRPr sz="2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None/>
              </a:pPr>
              <a:r>
                <a:rPr lang="en-US" b="1" dirty="0" smtClean="0">
                  <a:solidFill>
                    <a:srgbClr val="848484"/>
                  </a:solidFill>
                  <a:latin typeface="Arial Narrow" panose="020B0606020202030204" pitchFamily="34" charset="0"/>
                </a:rPr>
                <a:t>Hybrid journal</a:t>
              </a:r>
              <a:endParaRPr lang="en-US" b="1" dirty="0">
                <a:solidFill>
                  <a:srgbClr val="848484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3" name="Bille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6309" y="1696066"/>
            <a:ext cx="5565803" cy="1701593"/>
          </a:xfrm>
          <a:prstGeom prst="rect">
            <a:avLst/>
          </a:prstGeom>
        </p:spPr>
      </p:pic>
      <p:sp>
        <p:nvSpPr>
          <p:cNvPr id="16" name="Google Shape;88;p36"/>
          <p:cNvSpPr txBox="1">
            <a:spLocks noGrp="1"/>
          </p:cNvSpPr>
          <p:nvPr>
            <p:ph type="body" idx="1"/>
          </p:nvPr>
        </p:nvSpPr>
        <p:spPr>
          <a:xfrm>
            <a:off x="3345712" y="3324529"/>
            <a:ext cx="5423260" cy="396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ctr">
              <a:buNone/>
            </a:pPr>
            <a:r>
              <a:rPr lang="da-DK" sz="1200" dirty="0" smtClean="0">
                <a:latin typeface="Arial Narrow" panose="020B0606020202030204" pitchFamily="34" charset="0"/>
              </a:rPr>
              <a:t>Charles </a:t>
            </a:r>
            <a:r>
              <a:rPr lang="da-DK" sz="1200" dirty="0" err="1" smtClean="0">
                <a:latin typeface="Arial Narrow" panose="020B0606020202030204" pitchFamily="34" charset="0"/>
              </a:rPr>
              <a:t>University</a:t>
            </a:r>
            <a:endParaRPr sz="1200" dirty="0">
              <a:latin typeface="Arial Narrow" panose="020B0606020202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4805917" y="2315993"/>
            <a:ext cx="3827720" cy="207163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5898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/>
          <p:cNvPicPr>
            <a:picLocks noChangeAspect="1"/>
          </p:cNvPicPr>
          <p:nvPr/>
        </p:nvPicPr>
        <p:blipFill rotWithShape="1">
          <a:blip r:embed="rId3"/>
          <a:srcRect t="8453" b="9500"/>
          <a:stretch/>
        </p:blipFill>
        <p:spPr>
          <a:xfrm>
            <a:off x="951346" y="530951"/>
            <a:ext cx="7027412" cy="461254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5022" y="2048169"/>
            <a:ext cx="8391835" cy="619928"/>
          </a:xfrm>
        </p:spPr>
        <p:txBody>
          <a:bodyPr>
            <a:noAutofit/>
          </a:bodyPr>
          <a:lstStyle/>
          <a:p>
            <a:r>
              <a:rPr lang="da-DK" sz="4000" dirty="0" smtClean="0">
                <a:ln w="12700">
                  <a:solidFill>
                    <a:schemeClr val="tx1">
                      <a:alpha val="46000"/>
                    </a:schemeClr>
                  </a:solidFill>
                </a:ln>
                <a:solidFill>
                  <a:schemeClr val="bg1"/>
                </a:solidFill>
              </a:rPr>
              <a:t>Any </a:t>
            </a:r>
            <a:r>
              <a:rPr lang="da-DK" sz="4000" dirty="0" err="1" smtClean="0">
                <a:ln w="12700">
                  <a:solidFill>
                    <a:schemeClr val="tx1">
                      <a:alpha val="46000"/>
                    </a:schemeClr>
                  </a:solidFill>
                </a:ln>
                <a:solidFill>
                  <a:schemeClr val="bg1"/>
                </a:solidFill>
              </a:rPr>
              <a:t>questions</a:t>
            </a:r>
            <a:r>
              <a:rPr lang="da-DK" sz="4000" dirty="0" smtClean="0">
                <a:ln w="12700">
                  <a:solidFill>
                    <a:schemeClr val="tx1">
                      <a:alpha val="46000"/>
                    </a:schemeClr>
                  </a:solidFill>
                </a:ln>
                <a:solidFill>
                  <a:schemeClr val="bg1"/>
                </a:solidFill>
              </a:rPr>
              <a:t>?</a:t>
            </a:r>
            <a:endParaRPr lang="da-DK" sz="4000" dirty="0">
              <a:ln w="12700">
                <a:solidFill>
                  <a:schemeClr val="tx1">
                    <a:alpha val="46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860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Google Shape;803;p10"/>
          <p:cNvSpPr txBox="1">
            <a:spLocks noGrp="1"/>
          </p:cNvSpPr>
          <p:nvPr>
            <p:ph type="ctrTitle"/>
          </p:nvPr>
        </p:nvSpPr>
        <p:spPr>
          <a:xfrm>
            <a:off x="359228" y="2112204"/>
            <a:ext cx="6477703" cy="1259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cs-CZ" dirty="0"/>
              <a:t/>
            </a:r>
            <a:br>
              <a:rPr lang="cs-CZ" dirty="0"/>
            </a:br>
            <a:r>
              <a:rPr lang="cs-CZ" dirty="0"/>
              <a:t>Thank you!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">
  <a:themeElements>
    <a:clrScheme name="4eu COLORS">
      <a:dk1>
        <a:srgbClr val="000000"/>
      </a:dk1>
      <a:lt1>
        <a:srgbClr val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4eu COLORS">
      <a:dk1>
        <a:srgbClr val="000000"/>
      </a:dk1>
      <a:lt1>
        <a:srgbClr val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ver">
  <a:themeElements>
    <a:clrScheme name="4eu COLORS">
      <a:dk1>
        <a:sysClr val="windowText" lastClr="000000"/>
      </a:dk1>
      <a:lt1>
        <a:sysClr val="window" lastClr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2965</TotalTime>
  <Words>270</Words>
  <Application>Microsoft Office PowerPoint</Application>
  <PresentationFormat>Skærmshow (16:9)</PresentationFormat>
  <Paragraphs>50</Paragraphs>
  <Slides>9</Slides>
  <Notes>9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3</vt:i4>
      </vt:variant>
      <vt:variant>
        <vt:lpstr>Slidetitler</vt:lpstr>
      </vt:variant>
      <vt:variant>
        <vt:i4>9</vt:i4>
      </vt:variant>
    </vt:vector>
  </HeadingPairs>
  <TitlesOfParts>
    <vt:vector size="17" baseType="lpstr">
      <vt:lpstr>Arial</vt:lpstr>
      <vt:lpstr>Arial Narrow</vt:lpstr>
      <vt:lpstr>Calibri</vt:lpstr>
      <vt:lpstr>Noto Sans Symbols</vt:lpstr>
      <vt:lpstr>Wingdings</vt:lpstr>
      <vt:lpstr>Cover</vt:lpstr>
      <vt:lpstr>Motiv systému Office</vt:lpstr>
      <vt:lpstr>1_Cover</vt:lpstr>
      <vt:lpstr>Where to publish  </vt:lpstr>
      <vt:lpstr>Things to ask yourself before submitting (not exhaustive):</vt:lpstr>
      <vt:lpstr>Which Open Access pathways does the journal offer?</vt:lpstr>
      <vt:lpstr>Do you need to comply with funder’s requirements?</vt:lpstr>
      <vt:lpstr>Do you need to comply with funder’s requirements?</vt:lpstr>
      <vt:lpstr>Does your institution have any APC waiver or discount agreements?</vt:lpstr>
      <vt:lpstr>Does your institution have any APC waiver or discount agreements?</vt:lpstr>
      <vt:lpstr>Any questions?</vt:lpstr>
      <vt:lpstr> 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DATA MANAGEMENT -  INTRODUCTION TO FAIR AND OPEN DATA</dc:title>
  <dc:creator>LINDENLAUB Marion</dc:creator>
  <cp:lastModifiedBy>Rasmus Rindom Riise</cp:lastModifiedBy>
  <cp:revision>155</cp:revision>
  <dcterms:created xsi:type="dcterms:W3CDTF">2021-09-13T15:52:13Z</dcterms:created>
  <dcterms:modified xsi:type="dcterms:W3CDTF">2025-02-06T12:46:44Z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0x0101007630ECB9C74C9341A6B501ED72A7B3E8</vt:lpwstr>
  </property>
</Properties>
</file>